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1" r:id="rId1"/>
  </p:sldMasterIdLst>
  <p:notesMasterIdLst>
    <p:notesMasterId r:id="rId20"/>
  </p:notesMasterIdLst>
  <p:sldIdLst>
    <p:sldId id="256" r:id="rId2"/>
    <p:sldId id="275" r:id="rId3"/>
    <p:sldId id="323" r:id="rId4"/>
    <p:sldId id="349" r:id="rId5"/>
    <p:sldId id="357" r:id="rId6"/>
    <p:sldId id="361" r:id="rId7"/>
    <p:sldId id="367" r:id="rId8"/>
    <p:sldId id="362" r:id="rId9"/>
    <p:sldId id="368" r:id="rId10"/>
    <p:sldId id="355" r:id="rId11"/>
    <p:sldId id="369" r:id="rId12"/>
    <p:sldId id="358" r:id="rId13"/>
    <p:sldId id="359" r:id="rId14"/>
    <p:sldId id="360" r:id="rId15"/>
    <p:sldId id="363" r:id="rId16"/>
    <p:sldId id="365" r:id="rId17"/>
    <p:sldId id="364" r:id="rId18"/>
    <p:sldId id="36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086"/>
    <p:restoredTop sz="73640"/>
  </p:normalViewPr>
  <p:slideViewPr>
    <p:cSldViewPr snapToGrid="0" snapToObjects="1">
      <p:cViewPr varScale="1">
        <p:scale>
          <a:sx n="76" d="100"/>
          <a:sy n="76" d="100"/>
        </p:scale>
        <p:origin x="216" y="1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EC6AE8-443E-406B-958A-1E35D5E418C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91E7CB-818B-4E28-8570-EF1FD624D39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Explain new pooled testing program</a:t>
          </a:r>
        </a:p>
      </dgm:t>
    </dgm:pt>
    <dgm:pt modelId="{B9A7464F-0C0E-4324-B449-8C1910E4F0CC}" type="parTrans" cxnId="{AF96D5DC-3122-4950-92E1-1323ADBBEF79}">
      <dgm:prSet/>
      <dgm:spPr/>
      <dgm:t>
        <a:bodyPr/>
        <a:lstStyle/>
        <a:p>
          <a:endParaRPr lang="en-US"/>
        </a:p>
      </dgm:t>
    </dgm:pt>
    <dgm:pt modelId="{EA58BFDF-A80B-4F2D-AE52-27317FCEBFEB}" type="sibTrans" cxnId="{AF96D5DC-3122-4950-92E1-1323ADBBEF79}">
      <dgm:prSet/>
      <dgm:spPr/>
      <dgm:t>
        <a:bodyPr/>
        <a:lstStyle/>
        <a:p>
          <a:endParaRPr lang="en-US"/>
        </a:p>
      </dgm:t>
    </dgm:pt>
    <dgm:pt modelId="{8B65EFB8-A05E-41C6-8B60-4E939A442D9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Share how to sign up </a:t>
          </a:r>
        </a:p>
      </dgm:t>
    </dgm:pt>
    <dgm:pt modelId="{1B6B6645-FAE2-4ADD-A835-109A59E51E68}" type="parTrans" cxnId="{C70CF741-0ACE-4B0C-B57B-09D9B2EAEFBF}">
      <dgm:prSet/>
      <dgm:spPr/>
      <dgm:t>
        <a:bodyPr/>
        <a:lstStyle/>
        <a:p>
          <a:endParaRPr lang="en-US"/>
        </a:p>
      </dgm:t>
    </dgm:pt>
    <dgm:pt modelId="{C6527684-5350-42BD-A673-FCF04BEFBFCB}" type="sibTrans" cxnId="{C70CF741-0ACE-4B0C-B57B-09D9B2EAEFBF}">
      <dgm:prSet/>
      <dgm:spPr/>
      <dgm:t>
        <a:bodyPr/>
        <a:lstStyle/>
        <a:p>
          <a:endParaRPr lang="en-US"/>
        </a:p>
      </dgm:t>
    </dgm:pt>
    <dgm:pt modelId="{90634D51-8909-4C08-86C7-16BBE75DB9C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Answer questions </a:t>
          </a:r>
        </a:p>
      </dgm:t>
    </dgm:pt>
    <dgm:pt modelId="{43AB016D-2C5E-41B2-ACD7-C3D6DD0FA7B7}" type="parTrans" cxnId="{EB01910F-B61C-4890-9E62-ED4773EF1CA7}">
      <dgm:prSet/>
      <dgm:spPr/>
      <dgm:t>
        <a:bodyPr/>
        <a:lstStyle/>
        <a:p>
          <a:endParaRPr lang="en-US"/>
        </a:p>
      </dgm:t>
    </dgm:pt>
    <dgm:pt modelId="{FD65B02D-4F48-4230-949B-95A2A524FD1C}" type="sibTrans" cxnId="{EB01910F-B61C-4890-9E62-ED4773EF1CA7}">
      <dgm:prSet/>
      <dgm:spPr/>
      <dgm:t>
        <a:bodyPr/>
        <a:lstStyle/>
        <a:p>
          <a:endParaRPr lang="en-US"/>
        </a:p>
      </dgm:t>
    </dgm:pt>
    <dgm:pt modelId="{B119F0C9-3A4B-4750-ACEA-32A1C6B64133}" type="pres">
      <dgm:prSet presAssocID="{B2EC6AE8-443E-406B-958A-1E35D5E418CD}" presName="root" presStyleCnt="0">
        <dgm:presLayoutVars>
          <dgm:dir/>
          <dgm:resizeHandles val="exact"/>
        </dgm:presLayoutVars>
      </dgm:prSet>
      <dgm:spPr/>
    </dgm:pt>
    <dgm:pt modelId="{077EC9B7-0653-47F7-A377-750AD446962F}" type="pres">
      <dgm:prSet presAssocID="{CA91E7CB-818B-4E28-8570-EF1FD624D390}" presName="compNode" presStyleCnt="0"/>
      <dgm:spPr/>
    </dgm:pt>
    <dgm:pt modelId="{6453A4B5-2E65-4C87-BD9D-E06CBCDA7BC5}" type="pres">
      <dgm:prSet presAssocID="{CA91E7CB-818B-4E28-8570-EF1FD624D390}" presName="bgRect" presStyleLbl="bgShp" presStyleIdx="0" presStyleCnt="3"/>
      <dgm:spPr/>
    </dgm:pt>
    <dgm:pt modelId="{A1972A18-E9C4-45D4-B7D5-0C2950A0577E}" type="pres">
      <dgm:prSet presAssocID="{CA91E7CB-818B-4E28-8570-EF1FD624D39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5C994E47-D1BD-43EC-864C-86FEE838E849}" type="pres">
      <dgm:prSet presAssocID="{CA91E7CB-818B-4E28-8570-EF1FD624D390}" presName="spaceRect" presStyleCnt="0"/>
      <dgm:spPr/>
    </dgm:pt>
    <dgm:pt modelId="{778CE9CA-0904-49C5-AB73-63BFA72DF29F}" type="pres">
      <dgm:prSet presAssocID="{CA91E7CB-818B-4E28-8570-EF1FD624D390}" presName="parTx" presStyleLbl="revTx" presStyleIdx="0" presStyleCnt="3">
        <dgm:presLayoutVars>
          <dgm:chMax val="0"/>
          <dgm:chPref val="0"/>
        </dgm:presLayoutVars>
      </dgm:prSet>
      <dgm:spPr/>
    </dgm:pt>
    <dgm:pt modelId="{8AD49B05-8647-45ED-B3A2-B8A49700E0D2}" type="pres">
      <dgm:prSet presAssocID="{EA58BFDF-A80B-4F2D-AE52-27317FCEBFEB}" presName="sibTrans" presStyleCnt="0"/>
      <dgm:spPr/>
    </dgm:pt>
    <dgm:pt modelId="{0CFF94EA-A113-48AF-9A1A-C8184FA56047}" type="pres">
      <dgm:prSet presAssocID="{8B65EFB8-A05E-41C6-8B60-4E939A442D91}" presName="compNode" presStyleCnt="0"/>
      <dgm:spPr/>
    </dgm:pt>
    <dgm:pt modelId="{20B6D123-746F-4EE8-825B-5F273A31F28E}" type="pres">
      <dgm:prSet presAssocID="{8B65EFB8-A05E-41C6-8B60-4E939A442D91}" presName="bgRect" presStyleLbl="bgShp" presStyleIdx="1" presStyleCnt="3"/>
      <dgm:spPr/>
    </dgm:pt>
    <dgm:pt modelId="{94EA7E91-5C07-4C97-9BED-ACD705B5A519}" type="pres">
      <dgm:prSet presAssocID="{8B65EFB8-A05E-41C6-8B60-4E939A442D9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 with solid fill"/>
        </a:ext>
      </dgm:extLst>
    </dgm:pt>
    <dgm:pt modelId="{51DB78A9-1410-44F5-9E24-7F9655DC719E}" type="pres">
      <dgm:prSet presAssocID="{8B65EFB8-A05E-41C6-8B60-4E939A442D91}" presName="spaceRect" presStyleCnt="0"/>
      <dgm:spPr/>
    </dgm:pt>
    <dgm:pt modelId="{F3F727F0-010E-4013-B9FE-3C1B5D61FA86}" type="pres">
      <dgm:prSet presAssocID="{8B65EFB8-A05E-41C6-8B60-4E939A442D91}" presName="parTx" presStyleLbl="revTx" presStyleIdx="1" presStyleCnt="3">
        <dgm:presLayoutVars>
          <dgm:chMax val="0"/>
          <dgm:chPref val="0"/>
        </dgm:presLayoutVars>
      </dgm:prSet>
      <dgm:spPr/>
    </dgm:pt>
    <dgm:pt modelId="{379D30C5-F6CF-4015-92C5-64DAD5974157}" type="pres">
      <dgm:prSet presAssocID="{C6527684-5350-42BD-A673-FCF04BEFBFCB}" presName="sibTrans" presStyleCnt="0"/>
      <dgm:spPr/>
    </dgm:pt>
    <dgm:pt modelId="{9884B40A-1C48-494A-9B08-2FC3F5F2336B}" type="pres">
      <dgm:prSet presAssocID="{90634D51-8909-4C08-86C7-16BBE75DB9CC}" presName="compNode" presStyleCnt="0"/>
      <dgm:spPr/>
    </dgm:pt>
    <dgm:pt modelId="{42BD8F55-A2DE-438D-B5E8-AD7F74AFC6D8}" type="pres">
      <dgm:prSet presAssocID="{90634D51-8909-4C08-86C7-16BBE75DB9CC}" presName="bgRect" presStyleLbl="bgShp" presStyleIdx="2" presStyleCnt="3"/>
      <dgm:spPr/>
    </dgm:pt>
    <dgm:pt modelId="{115DB809-25B3-49CF-99D9-355476DF5A10}" type="pres">
      <dgm:prSet presAssocID="{90634D51-8909-4C08-86C7-16BBE75DB9C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Question Mark with solid fill"/>
        </a:ext>
      </dgm:extLst>
    </dgm:pt>
    <dgm:pt modelId="{E04A6547-BC27-4A54-9452-73B0E2764AF0}" type="pres">
      <dgm:prSet presAssocID="{90634D51-8909-4C08-86C7-16BBE75DB9CC}" presName="spaceRect" presStyleCnt="0"/>
      <dgm:spPr/>
    </dgm:pt>
    <dgm:pt modelId="{8E4356A8-46A1-400B-A3DD-37104C08617D}" type="pres">
      <dgm:prSet presAssocID="{90634D51-8909-4C08-86C7-16BBE75DB9C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EB01910F-B61C-4890-9E62-ED4773EF1CA7}" srcId="{B2EC6AE8-443E-406B-958A-1E35D5E418CD}" destId="{90634D51-8909-4C08-86C7-16BBE75DB9CC}" srcOrd="2" destOrd="0" parTransId="{43AB016D-2C5E-41B2-ACD7-C3D6DD0FA7B7}" sibTransId="{FD65B02D-4F48-4230-949B-95A2A524FD1C}"/>
    <dgm:cxn modelId="{C70CF741-0ACE-4B0C-B57B-09D9B2EAEFBF}" srcId="{B2EC6AE8-443E-406B-958A-1E35D5E418CD}" destId="{8B65EFB8-A05E-41C6-8B60-4E939A442D91}" srcOrd="1" destOrd="0" parTransId="{1B6B6645-FAE2-4ADD-A835-109A59E51E68}" sibTransId="{C6527684-5350-42BD-A673-FCF04BEFBFCB}"/>
    <dgm:cxn modelId="{8837665B-AABB-4E2B-9D46-5C5EBD2B1C48}" type="presOf" srcId="{90634D51-8909-4C08-86C7-16BBE75DB9CC}" destId="{8E4356A8-46A1-400B-A3DD-37104C08617D}" srcOrd="0" destOrd="0" presId="urn:microsoft.com/office/officeart/2018/2/layout/IconVerticalSolidList"/>
    <dgm:cxn modelId="{422A5D82-6E84-410E-814B-D64C7E04705E}" type="presOf" srcId="{CA91E7CB-818B-4E28-8570-EF1FD624D390}" destId="{778CE9CA-0904-49C5-AB73-63BFA72DF29F}" srcOrd="0" destOrd="0" presId="urn:microsoft.com/office/officeart/2018/2/layout/IconVerticalSolidList"/>
    <dgm:cxn modelId="{C6239C8B-96C1-46C6-BC74-4E74D705029F}" type="presOf" srcId="{B2EC6AE8-443E-406B-958A-1E35D5E418CD}" destId="{B119F0C9-3A4B-4750-ACEA-32A1C6B64133}" srcOrd="0" destOrd="0" presId="urn:microsoft.com/office/officeart/2018/2/layout/IconVerticalSolidList"/>
    <dgm:cxn modelId="{14C3D0A6-84B9-48BD-AD8D-F157171F7FA3}" type="presOf" srcId="{8B65EFB8-A05E-41C6-8B60-4E939A442D91}" destId="{F3F727F0-010E-4013-B9FE-3C1B5D61FA86}" srcOrd="0" destOrd="0" presId="urn:microsoft.com/office/officeart/2018/2/layout/IconVerticalSolidList"/>
    <dgm:cxn modelId="{AF96D5DC-3122-4950-92E1-1323ADBBEF79}" srcId="{B2EC6AE8-443E-406B-958A-1E35D5E418CD}" destId="{CA91E7CB-818B-4E28-8570-EF1FD624D390}" srcOrd="0" destOrd="0" parTransId="{B9A7464F-0C0E-4324-B449-8C1910E4F0CC}" sibTransId="{EA58BFDF-A80B-4F2D-AE52-27317FCEBFEB}"/>
    <dgm:cxn modelId="{18E5A389-3C4F-4B30-9524-A6820C16F933}" type="presParOf" srcId="{B119F0C9-3A4B-4750-ACEA-32A1C6B64133}" destId="{077EC9B7-0653-47F7-A377-750AD446962F}" srcOrd="0" destOrd="0" presId="urn:microsoft.com/office/officeart/2018/2/layout/IconVerticalSolidList"/>
    <dgm:cxn modelId="{B9C85F6F-5488-4994-A845-C71955808543}" type="presParOf" srcId="{077EC9B7-0653-47F7-A377-750AD446962F}" destId="{6453A4B5-2E65-4C87-BD9D-E06CBCDA7BC5}" srcOrd="0" destOrd="0" presId="urn:microsoft.com/office/officeart/2018/2/layout/IconVerticalSolidList"/>
    <dgm:cxn modelId="{252FC302-58AA-42F6-AB62-798E9876A0A4}" type="presParOf" srcId="{077EC9B7-0653-47F7-A377-750AD446962F}" destId="{A1972A18-E9C4-45D4-B7D5-0C2950A0577E}" srcOrd="1" destOrd="0" presId="urn:microsoft.com/office/officeart/2018/2/layout/IconVerticalSolidList"/>
    <dgm:cxn modelId="{9D106D5A-3669-4D4D-AA0B-0716E0EA941B}" type="presParOf" srcId="{077EC9B7-0653-47F7-A377-750AD446962F}" destId="{5C994E47-D1BD-43EC-864C-86FEE838E849}" srcOrd="2" destOrd="0" presId="urn:microsoft.com/office/officeart/2018/2/layout/IconVerticalSolidList"/>
    <dgm:cxn modelId="{6801307E-C563-4D71-87F1-AECAEFA30DFB}" type="presParOf" srcId="{077EC9B7-0653-47F7-A377-750AD446962F}" destId="{778CE9CA-0904-49C5-AB73-63BFA72DF29F}" srcOrd="3" destOrd="0" presId="urn:microsoft.com/office/officeart/2018/2/layout/IconVerticalSolidList"/>
    <dgm:cxn modelId="{8C70B8FC-8851-42FF-99CF-CEA5BECB5499}" type="presParOf" srcId="{B119F0C9-3A4B-4750-ACEA-32A1C6B64133}" destId="{8AD49B05-8647-45ED-B3A2-B8A49700E0D2}" srcOrd="1" destOrd="0" presId="urn:microsoft.com/office/officeart/2018/2/layout/IconVerticalSolidList"/>
    <dgm:cxn modelId="{C2D111CC-F9BC-4894-81C6-63547A5D673E}" type="presParOf" srcId="{B119F0C9-3A4B-4750-ACEA-32A1C6B64133}" destId="{0CFF94EA-A113-48AF-9A1A-C8184FA56047}" srcOrd="2" destOrd="0" presId="urn:microsoft.com/office/officeart/2018/2/layout/IconVerticalSolidList"/>
    <dgm:cxn modelId="{0FA20CAA-DAFF-4C68-B994-991C653C78C8}" type="presParOf" srcId="{0CFF94EA-A113-48AF-9A1A-C8184FA56047}" destId="{20B6D123-746F-4EE8-825B-5F273A31F28E}" srcOrd="0" destOrd="0" presId="urn:microsoft.com/office/officeart/2018/2/layout/IconVerticalSolidList"/>
    <dgm:cxn modelId="{70A5D7A2-5A7E-4282-9E65-A488DE0B1574}" type="presParOf" srcId="{0CFF94EA-A113-48AF-9A1A-C8184FA56047}" destId="{94EA7E91-5C07-4C97-9BED-ACD705B5A519}" srcOrd="1" destOrd="0" presId="urn:microsoft.com/office/officeart/2018/2/layout/IconVerticalSolidList"/>
    <dgm:cxn modelId="{6045CE08-42EE-49F9-8A77-84FBBF9E5A79}" type="presParOf" srcId="{0CFF94EA-A113-48AF-9A1A-C8184FA56047}" destId="{51DB78A9-1410-44F5-9E24-7F9655DC719E}" srcOrd="2" destOrd="0" presId="urn:microsoft.com/office/officeart/2018/2/layout/IconVerticalSolidList"/>
    <dgm:cxn modelId="{C08883E3-1842-40A6-B882-A3E4F0F2BE2C}" type="presParOf" srcId="{0CFF94EA-A113-48AF-9A1A-C8184FA56047}" destId="{F3F727F0-010E-4013-B9FE-3C1B5D61FA86}" srcOrd="3" destOrd="0" presId="urn:microsoft.com/office/officeart/2018/2/layout/IconVerticalSolidList"/>
    <dgm:cxn modelId="{CCC51F5A-A1A5-43C2-81B7-8773E9E92F99}" type="presParOf" srcId="{B119F0C9-3A4B-4750-ACEA-32A1C6B64133}" destId="{379D30C5-F6CF-4015-92C5-64DAD5974157}" srcOrd="3" destOrd="0" presId="urn:microsoft.com/office/officeart/2018/2/layout/IconVerticalSolidList"/>
    <dgm:cxn modelId="{44F18D64-3FB8-4F62-87FE-00BEEF1B3667}" type="presParOf" srcId="{B119F0C9-3A4B-4750-ACEA-32A1C6B64133}" destId="{9884B40A-1C48-494A-9B08-2FC3F5F2336B}" srcOrd="4" destOrd="0" presId="urn:microsoft.com/office/officeart/2018/2/layout/IconVerticalSolidList"/>
    <dgm:cxn modelId="{BE965A45-F209-402F-B595-55F5EEA03D9A}" type="presParOf" srcId="{9884B40A-1C48-494A-9B08-2FC3F5F2336B}" destId="{42BD8F55-A2DE-438D-B5E8-AD7F74AFC6D8}" srcOrd="0" destOrd="0" presId="urn:microsoft.com/office/officeart/2018/2/layout/IconVerticalSolidList"/>
    <dgm:cxn modelId="{4F758D50-C0BD-4472-A0BE-A12D80D2E50A}" type="presParOf" srcId="{9884B40A-1C48-494A-9B08-2FC3F5F2336B}" destId="{115DB809-25B3-49CF-99D9-355476DF5A10}" srcOrd="1" destOrd="0" presId="urn:microsoft.com/office/officeart/2018/2/layout/IconVerticalSolidList"/>
    <dgm:cxn modelId="{4D609574-97F2-4B04-95C8-6BB8FF9AAA77}" type="presParOf" srcId="{9884B40A-1C48-494A-9B08-2FC3F5F2336B}" destId="{E04A6547-BC27-4A54-9452-73B0E2764AF0}" srcOrd="2" destOrd="0" presId="urn:microsoft.com/office/officeart/2018/2/layout/IconVerticalSolidList"/>
    <dgm:cxn modelId="{64750E6B-F9E4-4C9B-9482-D86A0CAAA25C}" type="presParOf" srcId="{9884B40A-1C48-494A-9B08-2FC3F5F2336B}" destId="{8E4356A8-46A1-400B-A3DD-37104C08617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53A4B5-2E65-4C87-BD9D-E06CBCDA7BC5}">
      <dsp:nvSpPr>
        <dsp:cNvPr id="0" name=""/>
        <dsp:cNvSpPr/>
      </dsp:nvSpPr>
      <dsp:spPr>
        <a:xfrm>
          <a:off x="0" y="631"/>
          <a:ext cx="5211762" cy="147828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972A18-E9C4-45D4-B7D5-0C2950A0577E}">
      <dsp:nvSpPr>
        <dsp:cNvPr id="0" name=""/>
        <dsp:cNvSpPr/>
      </dsp:nvSpPr>
      <dsp:spPr>
        <a:xfrm>
          <a:off x="447180" y="333245"/>
          <a:ext cx="813055" cy="81305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8CE9CA-0904-49C5-AB73-63BFA72DF29F}">
      <dsp:nvSpPr>
        <dsp:cNvPr id="0" name=""/>
        <dsp:cNvSpPr/>
      </dsp:nvSpPr>
      <dsp:spPr>
        <a:xfrm>
          <a:off x="1707415" y="631"/>
          <a:ext cx="3504346" cy="1478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51" tIns="156451" rIns="156451" bIns="15645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Arial" panose="020B0604020202020204" pitchFamily="34" charset="0"/>
              <a:cs typeface="Arial" panose="020B0604020202020204" pitchFamily="34" charset="0"/>
            </a:rPr>
            <a:t>Explain new pooled testing program</a:t>
          </a:r>
        </a:p>
      </dsp:txBody>
      <dsp:txXfrm>
        <a:off x="1707415" y="631"/>
        <a:ext cx="3504346" cy="1478281"/>
      </dsp:txXfrm>
    </dsp:sp>
    <dsp:sp modelId="{20B6D123-746F-4EE8-825B-5F273A31F28E}">
      <dsp:nvSpPr>
        <dsp:cNvPr id="0" name=""/>
        <dsp:cNvSpPr/>
      </dsp:nvSpPr>
      <dsp:spPr>
        <a:xfrm>
          <a:off x="0" y="1848484"/>
          <a:ext cx="5211762" cy="147828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EA7E91-5C07-4C97-9BED-ACD705B5A519}">
      <dsp:nvSpPr>
        <dsp:cNvPr id="0" name=""/>
        <dsp:cNvSpPr/>
      </dsp:nvSpPr>
      <dsp:spPr>
        <a:xfrm>
          <a:off x="447180" y="2181097"/>
          <a:ext cx="813055" cy="81305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F727F0-010E-4013-B9FE-3C1B5D61FA86}">
      <dsp:nvSpPr>
        <dsp:cNvPr id="0" name=""/>
        <dsp:cNvSpPr/>
      </dsp:nvSpPr>
      <dsp:spPr>
        <a:xfrm>
          <a:off x="1707415" y="1848484"/>
          <a:ext cx="3504346" cy="1478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51" tIns="156451" rIns="156451" bIns="15645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Share how to sign up </a:t>
          </a:r>
        </a:p>
      </dsp:txBody>
      <dsp:txXfrm>
        <a:off x="1707415" y="1848484"/>
        <a:ext cx="3504346" cy="1478281"/>
      </dsp:txXfrm>
    </dsp:sp>
    <dsp:sp modelId="{42BD8F55-A2DE-438D-B5E8-AD7F74AFC6D8}">
      <dsp:nvSpPr>
        <dsp:cNvPr id="0" name=""/>
        <dsp:cNvSpPr/>
      </dsp:nvSpPr>
      <dsp:spPr>
        <a:xfrm>
          <a:off x="0" y="3696336"/>
          <a:ext cx="5211762" cy="147828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5DB809-25B3-49CF-99D9-355476DF5A10}">
      <dsp:nvSpPr>
        <dsp:cNvPr id="0" name=""/>
        <dsp:cNvSpPr/>
      </dsp:nvSpPr>
      <dsp:spPr>
        <a:xfrm>
          <a:off x="447180" y="4028949"/>
          <a:ext cx="813055" cy="81305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4356A8-46A1-400B-A3DD-37104C08617D}">
      <dsp:nvSpPr>
        <dsp:cNvPr id="0" name=""/>
        <dsp:cNvSpPr/>
      </dsp:nvSpPr>
      <dsp:spPr>
        <a:xfrm>
          <a:off x="1707415" y="3696336"/>
          <a:ext cx="3504346" cy="1478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51" tIns="156451" rIns="156451" bIns="15645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Answer questions </a:t>
          </a:r>
        </a:p>
      </dsp:txBody>
      <dsp:txXfrm>
        <a:off x="1707415" y="3696336"/>
        <a:ext cx="3504346" cy="14782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EBACA-9929-BE49-8102-644738BAD7C4}" type="datetimeFigureOut">
              <a:rPr lang="en-US" smtClean="0"/>
              <a:t>3/25/21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7E5DF-2CC1-974D-AEEB-BC5D5D57A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334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7E5DF-2CC1-974D-AEEB-BC5D5D57A7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326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7E5DF-2CC1-974D-AEEB-BC5D5D57A7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44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10:15am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7E5DF-2CC1-974D-AEEB-BC5D5D57A7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231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7E5DF-2CC1-974D-AEEB-BC5D5D57A7D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861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classroom pooling?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It’s a method that combines test samples from all individuals in one classroom/group/cohort into one tube that’s then tested. </a:t>
            </a:r>
            <a:endParaRPr lang="en-US" b="0" dirty="0">
              <a:effectLst/>
            </a:endParaRPr>
          </a:p>
          <a:p>
            <a:pPr rtl="0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will pools be created?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Staff and students from the same building and cohort will be grouped together.</a:t>
            </a:r>
            <a:endParaRPr lang="en-US" b="0" dirty="0">
              <a:effectLst/>
            </a:endParaRPr>
          </a:p>
          <a:p>
            <a:pPr rtl="0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are the samples collected?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Anterior nasal swab (short swab) - a swab of the front of the nostril. </a:t>
            </a:r>
            <a:endParaRPr lang="en-US" b="0" dirty="0">
              <a:effectLst/>
            </a:endParaRP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 be self-administered by adults and older children (under supervision) 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younger students can be administered by any trained school staff</a:t>
            </a:r>
          </a:p>
          <a:p>
            <a:br>
              <a:rPr lang="en-US" b="0" dirty="0">
                <a:effectLst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7E5DF-2CC1-974D-AEEB-BC5D5D57A7D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868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7E5DF-2CC1-974D-AEEB-BC5D5D57A7D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406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7E5DF-2CC1-974D-AEEB-BC5D5D57A7D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792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3/25/21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4996990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"/>
              <a:t>/</a:t>
            </a:r>
            <a:fld id="{00000000-1234-1234-1234-123412341234}" type="slidenum">
              <a:rPr lang="en" smtClean="0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400385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"/>
              <a:t>/</a:t>
            </a:r>
            <a:fld id="{00000000-1234-1234-1234-123412341234}" type="slidenum">
              <a:rPr lang="en" smtClean="0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764439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3/25/21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488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"/>
              <a:t>/</a:t>
            </a:r>
            <a:fld id="{00000000-1234-1234-1234-123412341234}" type="slidenum">
              <a:rPr lang="en" smtClean="0"/>
              <a:pPr/>
              <a:t>‹#›</a:t>
            </a:fld>
            <a:endParaRPr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6945918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3/25/21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578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3/25/21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"/>
              <a:t>/</a:t>
            </a:r>
            <a:fld id="{00000000-1234-1234-1234-123412341234}" type="slidenum">
              <a:rPr lang="en" smtClean="0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323366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3/25/21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"/>
              <a:t>/</a:t>
            </a:r>
            <a:fld id="{00000000-1234-1234-1234-123412341234}" type="slidenum">
              <a:rPr lang="en" smtClean="0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9227536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3/25/21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41026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BE4249-C0D0-4B06-8692-E8BB871AF643}" type="datetimeFigureOut">
              <a:rPr lang="en-US" smtClean="0"/>
              <a:t>3/25/21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89909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"/>
              <a:t>/</a:t>
            </a:r>
            <a:fld id="{00000000-1234-1234-1234-123412341234}" type="slidenum">
              <a:rPr lang="en" smtClean="0"/>
              <a:pPr/>
              <a:t>‹#›</a:t>
            </a:fld>
            <a:endParaRPr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5731327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r>
              <a:rPr lang="en"/>
              <a:t>/</a:t>
            </a:r>
            <a:fld id="{00000000-1234-1234-1234-123412341234}" type="slidenum">
              <a:rPr lang="en" smtClean="0"/>
              <a:pPr/>
              <a:t>‹#›</a:t>
            </a:fld>
            <a:endParaRPr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41177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hf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JML8xBEKGk?feature=oembed" TargetMode="Externa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IhVdzg6-rk?feature=oembed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1E04F-9818-464F-A24B-62380429F1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632003" cy="2098226"/>
          </a:xfrm>
        </p:spPr>
        <p:txBody>
          <a:bodyPr/>
          <a:lstStyle/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Introducing covid-19 pooled testing in school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34BB7F-CE15-8E47-A0D2-ECCF0B5FB0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INSERT DISTRICT NAME AND CONTACT INFO</a:t>
            </a:r>
          </a:p>
        </p:txBody>
      </p:sp>
    </p:spTree>
    <p:extLst>
      <p:ext uri="{BB962C8B-B14F-4D97-AF65-F5344CB8AC3E}">
        <p14:creationId xmlns:p14="http://schemas.microsoft.com/office/powerpoint/2010/main" val="244494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61">
            <a:extLst>
              <a:ext uri="{FF2B5EF4-FFF2-40B4-BE49-F238E27FC236}">
                <a16:creationId xmlns:a16="http://schemas.microsoft.com/office/drawing/2014/main" id="{AA6EC888-B85F-410F-B430-06583E94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D488911C-0EC7-40A9-9BCB-CA8A66E462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" name="Group 65">
            <a:extLst>
              <a:ext uri="{FF2B5EF4-FFF2-40B4-BE49-F238E27FC236}">
                <a16:creationId xmlns:a16="http://schemas.microsoft.com/office/drawing/2014/main" id="{53023EA8-527A-4FA2-A71D-626F91275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67" name="Freeform 6">
              <a:extLst>
                <a:ext uri="{FF2B5EF4-FFF2-40B4-BE49-F238E27FC236}">
                  <a16:creationId xmlns:a16="http://schemas.microsoft.com/office/drawing/2014/main" id="{60C46CD6-ADBB-41BC-8969-7C707D4332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73" name="Freeform 6">
              <a:extLst>
                <a:ext uri="{FF2B5EF4-FFF2-40B4-BE49-F238E27FC236}">
                  <a16:creationId xmlns:a16="http://schemas.microsoft.com/office/drawing/2014/main" id="{B6C38415-998B-45FB-A12C-BD0B184CB8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C8D89F71-9459-4318-ACAE-874616C3A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462" y="968188"/>
            <a:ext cx="10194046" cy="48942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Diagram&#10;&#10;Description automatically generated">
            <a:extLst>
              <a:ext uri="{FF2B5EF4-FFF2-40B4-BE49-F238E27FC236}">
                <a16:creationId xmlns:a16="http://schemas.microsoft.com/office/drawing/2014/main" id="{1B6F10E8-B80F-FF4D-831A-870497E58C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53379" y="1289918"/>
            <a:ext cx="3288210" cy="424285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EBD208-7194-0745-A930-AB51BD7E8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72736" y="6453386"/>
            <a:ext cx="1596292" cy="404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A7A6979-0714-4377-B894-6BE4C2D6E202}" type="slidenum">
              <a:rPr lang="en-US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EFF3C8-E6A8-B442-A6F1-45F583E895E8}"/>
              </a:ext>
            </a:extLst>
          </p:cNvPr>
          <p:cNvSpPr txBox="1"/>
          <p:nvPr/>
        </p:nvSpPr>
        <p:spPr>
          <a:xfrm>
            <a:off x="8913466" y="321627"/>
            <a:ext cx="2397275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Use this slide or the next one depending on if you are doing in-lab or on-site pooling</a:t>
            </a:r>
          </a:p>
        </p:txBody>
      </p:sp>
    </p:spTree>
    <p:extLst>
      <p:ext uri="{BB962C8B-B14F-4D97-AF65-F5344CB8AC3E}">
        <p14:creationId xmlns:p14="http://schemas.microsoft.com/office/powerpoint/2010/main" val="569271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AA6EC888-B85F-410F-B430-06583E94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488911C-0EC7-40A9-9BCB-CA8A66E462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3023EA8-527A-4FA2-A71D-626F91275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60C46CD6-ADBB-41BC-8969-7C707D4332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B6C38415-998B-45FB-A12C-BD0B184CB8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C8D89F71-9459-4318-ACAE-874616C3A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462" y="968188"/>
            <a:ext cx="10194046" cy="48942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ABEDC894-8326-B545-9475-160527C702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32164" y="1289918"/>
            <a:ext cx="3330641" cy="424285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7A4CC4-A0C9-314F-B1CC-AA17DF86A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72736" y="6453386"/>
            <a:ext cx="1596292" cy="404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A7A6979-0714-4377-B894-6BE4C2D6E202}" type="slidenum">
              <a:rPr lang="en-US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18F72E-8B65-2849-889B-48B55724C0C7}"/>
              </a:ext>
            </a:extLst>
          </p:cNvPr>
          <p:cNvSpPr txBox="1"/>
          <p:nvPr/>
        </p:nvSpPr>
        <p:spPr>
          <a:xfrm>
            <a:off x="8913466" y="321627"/>
            <a:ext cx="2397275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Use this slide or the next one depending on if you are doing in-lab or on-site pooling</a:t>
            </a:r>
          </a:p>
        </p:txBody>
      </p:sp>
    </p:spTree>
    <p:extLst>
      <p:ext uri="{BB962C8B-B14F-4D97-AF65-F5344CB8AC3E}">
        <p14:creationId xmlns:p14="http://schemas.microsoft.com/office/powerpoint/2010/main" val="3757799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E939E-9F80-5541-A436-B5B472D97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10723418" cy="1162050"/>
          </a:xfrm>
        </p:spPr>
        <p:txBody>
          <a:bodyPr>
            <a:normAutofit fontScale="90000"/>
          </a:bodyPr>
          <a:lstStyle/>
          <a:p>
            <a:r>
              <a:rPr lang="en-US" dirty="0"/>
              <a:t>It’s Painless, &amp; Most Students Can Self-Swab</a:t>
            </a:r>
          </a:p>
        </p:txBody>
      </p:sp>
      <p:pic>
        <p:nvPicPr>
          <p:cNvPr id="5" name="Online Media 4" descr="How to do a nasal swab by a YARCS 2nd grader">
            <a:hlinkClick r:id="" action="ppaction://media"/>
            <a:extLst>
              <a:ext uri="{FF2B5EF4-FFF2-40B4-BE49-F238E27FC236}">
                <a16:creationId xmlns:a16="http://schemas.microsoft.com/office/drawing/2014/main" id="{3616DA2A-F0C2-3D44-834E-3DC024AA0212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490786" y="1660380"/>
            <a:ext cx="8243764" cy="465763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B2ED8E-423C-B84F-82C3-120216CA2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08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54FEC-CFB0-3A4C-992F-4627D6BA78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385" y="1717734"/>
            <a:ext cx="8361229" cy="3182713"/>
          </a:xfrm>
        </p:spPr>
        <p:txBody>
          <a:bodyPr/>
          <a:lstStyle/>
          <a:p>
            <a:r>
              <a:rPr lang="en-US" sz="6000" dirty="0"/>
              <a:t>How covid-19 testing in </a:t>
            </a:r>
            <a:r>
              <a:rPr lang="en-US" sz="6000" dirty="0">
                <a:highlight>
                  <a:srgbClr val="FFFF00"/>
                </a:highlight>
              </a:rPr>
              <a:t>[insert school district] </a:t>
            </a:r>
            <a:r>
              <a:rPr lang="en-US" sz="6000" dirty="0"/>
              <a:t>works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A1C701-86E8-E744-B441-E1CB8A9FA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08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CCACE-84B6-8143-9071-F1B9BD285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First, Sign the Consent Form to </a:t>
            </a:r>
            <a:r>
              <a:rPr lang="en-US" dirty="0" err="1"/>
              <a:t>Opt</a:t>
            </a:r>
            <a:r>
              <a:rPr lang="en-US" dirty="0"/>
              <a:t> your Student in to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5C145-7F41-7644-9C3F-E36D9EA4E3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993086" cy="3581400"/>
          </a:xfrm>
        </p:spPr>
        <p:txBody>
          <a:bodyPr>
            <a:normAutofit/>
          </a:bodyPr>
          <a:lstStyle/>
          <a:p>
            <a:r>
              <a:rPr lang="en-US" sz="2400" dirty="0"/>
              <a:t>You only have to sign once for the entire program</a:t>
            </a:r>
          </a:p>
          <a:p>
            <a:r>
              <a:rPr lang="en-US" sz="2400" dirty="0"/>
              <a:t>By signing the consent form, you consent to:</a:t>
            </a:r>
          </a:p>
          <a:p>
            <a:pPr lvl="1"/>
            <a:r>
              <a:rPr lang="en-US" sz="2400" i="0" dirty="0"/>
              <a:t>Your student receiving a pooled test and, if needed, an individual follow-up test. </a:t>
            </a:r>
          </a:p>
          <a:p>
            <a:pPr lvl="1"/>
            <a:r>
              <a:rPr lang="en-US" sz="2400" i="0" dirty="0"/>
              <a:t>Your student’s information being transmitted via provided technology. All technology is secure and compliant with data privacy laws. </a:t>
            </a:r>
          </a:p>
          <a:p>
            <a:r>
              <a:rPr lang="en-US" sz="2400" dirty="0">
                <a:highlight>
                  <a:srgbClr val="FFFF00"/>
                </a:highlight>
              </a:rPr>
              <a:t>[INSERT DETAILS ABOUT YOUR CONSENT PROCESS]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D6967F-1C95-3B4D-A147-6EE04EE2B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765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1AF11-8930-154A-A5B9-03FBD2104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Once Testing Starts: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72143-D30E-8049-9831-B272A0894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/>
              <a:t>On their assigned day, students will swab themselves or be swabbed (depending on their age). The swab will be placed into a pool test tube along with swabs from other students in the pooled group.</a:t>
            </a:r>
          </a:p>
          <a:p>
            <a:endParaRPr lang="en-US" sz="2400" dirty="0"/>
          </a:p>
          <a:p>
            <a:r>
              <a:rPr lang="en-US" sz="2400" dirty="0"/>
              <a:t>24-48 hours later – pooled testing results will come to the school. </a:t>
            </a:r>
          </a:p>
          <a:p>
            <a:pPr lvl="1"/>
            <a:r>
              <a:rPr lang="en-US" sz="2400" dirty="0"/>
              <a:t>If your student is in a pool that is negative, you will not hear anything</a:t>
            </a:r>
          </a:p>
          <a:p>
            <a:pPr lvl="1"/>
            <a:r>
              <a:rPr lang="en-US" sz="2400" dirty="0"/>
              <a:t>If your student is in a pool that is positive, </a:t>
            </a:r>
            <a:r>
              <a:rPr lang="en-US" sz="2400" dirty="0">
                <a:highlight>
                  <a:srgbClr val="FFFF00"/>
                </a:highlight>
              </a:rPr>
              <a:t>your student will receive a follow-up test // that pool will be re-tested to identify which student is positive. </a:t>
            </a:r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989BB6-F86E-7E48-8C17-58F3D3DBA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460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C0D3B-8601-2246-A62B-A360523AA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Follow-Up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31B820-C1C2-434B-BB52-BB77FD75C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If your student is in a positive pool, they will be asked to take a follow-up test.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Here’s how it works: </a:t>
            </a:r>
          </a:p>
          <a:p>
            <a:r>
              <a:rPr lang="en-US" sz="2400" dirty="0"/>
              <a:t>WHEN:  [</a:t>
            </a:r>
            <a:r>
              <a:rPr lang="en-US" sz="2400" dirty="0">
                <a:highlight>
                  <a:srgbClr val="FFFF00"/>
                </a:highlight>
              </a:rPr>
              <a:t>INSERT TIME(S) FOR FOLLOW-UP TESTING</a:t>
            </a:r>
            <a:r>
              <a:rPr lang="en-US" sz="2400" dirty="0"/>
              <a:t>]</a:t>
            </a:r>
          </a:p>
          <a:p>
            <a:r>
              <a:rPr lang="en-US" sz="2400" dirty="0"/>
              <a:t>WHERE: [</a:t>
            </a:r>
            <a:r>
              <a:rPr lang="en-US" sz="2400" dirty="0">
                <a:highlight>
                  <a:srgbClr val="FFFF00"/>
                </a:highlight>
              </a:rPr>
              <a:t>INSERT LOCATION(S) FOR FOLLOW-UP TESTING</a:t>
            </a:r>
            <a:r>
              <a:rPr lang="en-US" sz="2400" dirty="0"/>
              <a:t>]</a:t>
            </a:r>
          </a:p>
          <a:p>
            <a:r>
              <a:rPr lang="en-US" sz="2400" dirty="0"/>
              <a:t>For follow-up testing we use [</a:t>
            </a:r>
            <a:r>
              <a:rPr lang="en-US" sz="2400" dirty="0">
                <a:highlight>
                  <a:srgbClr val="FFFF00"/>
                </a:highlight>
              </a:rPr>
              <a:t>INSERT FOLLOW-UP TEST PROCESS</a:t>
            </a:r>
            <a:r>
              <a:rPr lang="en-US" sz="2400" dirty="0"/>
              <a:t>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A6CED6-6C32-2242-96FB-659A6AD6B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127BFF-8C10-B147-A0B7-0CC0FF3971DE}"/>
              </a:ext>
            </a:extLst>
          </p:cNvPr>
          <p:cNvSpPr txBox="1"/>
          <p:nvPr/>
        </p:nvSpPr>
        <p:spPr>
          <a:xfrm rot="20228808">
            <a:off x="3411130" y="3753534"/>
            <a:ext cx="5522139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For help creating a follow-up testing plan, check out our Follow-Up Testing Guide at </a:t>
            </a:r>
            <a:r>
              <a:rPr lang="en-US" dirty="0" err="1">
                <a:solidFill>
                  <a:schemeClr val="bg1"/>
                </a:solidFill>
              </a:rPr>
              <a:t>www.CovidEdTesting.com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0460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49BC34D-9C23-4D6D-8213-1F471AF85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FA0F5D6C-5025-4D7E-82DD-C2C6FDA1E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2AF2C17-4AB4-4402-B84B-129EF95D1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E954AF0-B5CC-4A16-ACDA-675B5694F2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325322DD-3792-4947-A96A-1B6D9D786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983434" y="640080"/>
            <a:ext cx="2296028" cy="3674981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680FB0-6F1F-3647-AB75-11B005B62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9666" y="1314922"/>
            <a:ext cx="3176246" cy="300013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 cap="all"/>
              <a:t>Our Weekly Testing Schedule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8E2B82-A858-4D49-810A-4F130CDFE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8A7A6979-0714-4377-B894-6BE4C2D6E202}" type="slidenum">
              <a:rPr lang="en-US" smtClean="0"/>
              <a:pPr defTabSz="914400">
                <a:spcAft>
                  <a:spcPts val="600"/>
                </a:spcAft>
              </a:pPr>
              <a:t>17</a:t>
            </a:fld>
            <a:endParaRPr lang="en-US"/>
          </a:p>
        </p:txBody>
      </p:sp>
      <p:pic>
        <p:nvPicPr>
          <p:cNvPr id="9" name="Content Placeholder 8" descr="Table&#10;&#10;Description automatically generated">
            <a:extLst>
              <a:ext uri="{FF2B5EF4-FFF2-40B4-BE49-F238E27FC236}">
                <a16:creationId xmlns:a16="http://schemas.microsoft.com/office/drawing/2014/main" id="{2CE708B4-C670-774B-B4B2-430FE8DAD5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04941" y="275977"/>
            <a:ext cx="6075600" cy="6241204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B1CD0F5-4639-0943-A2CB-C57CC3673FAD}"/>
              </a:ext>
            </a:extLst>
          </p:cNvPr>
          <p:cNvSpPr txBox="1"/>
          <p:nvPr/>
        </p:nvSpPr>
        <p:spPr>
          <a:xfrm rot="20228808">
            <a:off x="1910077" y="2967335"/>
            <a:ext cx="3860763" cy="92333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Create your own testing logistics schedule using our template at </a:t>
            </a:r>
            <a:r>
              <a:rPr lang="en-US"/>
              <a:t>www.CovidEdTesting.</a:t>
            </a:r>
            <a:r>
              <a:rPr lang="en-US" dirty="0" err="1"/>
              <a:t>com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18113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D0B2FBE-7F5A-7D43-90A9-42BC7A2508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9CACA55C-6BA3-1146-9C20-19DEB2115A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INSERT CONTACT INFO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7190C8-3FD0-AE48-A139-6866543C7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524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58FF7-E658-BF49-B8FB-14AEC30E4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Tonight’s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BBA01DFA-0D8F-4976-9550-82D3815EE2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1847172"/>
              </p:ext>
            </p:extLst>
          </p:nvPr>
        </p:nvGraphicFramePr>
        <p:xfrm>
          <a:off x="6256338" y="685800"/>
          <a:ext cx="5211762" cy="5175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9876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D34E4-6E46-F445-9953-1F4FE5A69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385" y="1559854"/>
            <a:ext cx="8361229" cy="3526496"/>
          </a:xfrm>
        </p:spPr>
        <p:txBody>
          <a:bodyPr/>
          <a:lstStyle/>
          <a:p>
            <a:r>
              <a:rPr lang="en-US" dirty="0"/>
              <a:t>Why pooled testing in schools</a:t>
            </a:r>
          </a:p>
        </p:txBody>
      </p:sp>
    </p:spTree>
    <p:extLst>
      <p:ext uri="{BB962C8B-B14F-4D97-AF65-F5344CB8AC3E}">
        <p14:creationId xmlns:p14="http://schemas.microsoft.com/office/powerpoint/2010/main" val="493948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52A2E-FC23-BF40-92B9-C5A7A473B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93865"/>
          </a:xfrm>
        </p:spPr>
        <p:txBody>
          <a:bodyPr/>
          <a:lstStyle/>
          <a:p>
            <a:r>
              <a:rPr lang="en-US" dirty="0"/>
              <a:t>How Pooled Testing works in Schools</a:t>
            </a:r>
          </a:p>
        </p:txBody>
      </p:sp>
      <p:pic>
        <p:nvPicPr>
          <p:cNvPr id="5" name="Online Media 4" descr="Providing simple, affordable COVID testing for every school in America">
            <a:hlinkClick r:id="" action="ppaction://media"/>
            <a:extLst>
              <a:ext uri="{FF2B5EF4-FFF2-40B4-BE49-F238E27FC236}">
                <a16:creationId xmlns:a16="http://schemas.microsoft.com/office/drawing/2014/main" id="{BC5232BC-4CA3-1341-8889-40F1E055B9B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97866" y="1695509"/>
            <a:ext cx="8210410" cy="463878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1BD320-74C9-DF4A-9D92-46786D154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36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449BC34D-9C23-4D6D-8213-1F471AF85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FA0F5D6C-5025-4D7E-82DD-C2C6FDA1E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E2AF2C17-4AB4-4402-B84B-129EF95D1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E954AF0-B5CC-4A16-ACDA-675B5694F2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oogle Shape;404;p49">
            <a:extLst>
              <a:ext uri="{FF2B5EF4-FFF2-40B4-BE49-F238E27FC236}">
                <a16:creationId xmlns:a16="http://schemas.microsoft.com/office/drawing/2014/main" id="{EBE05DC8-BE38-954F-BB39-D5C2C44E00F4}"/>
              </a:ext>
            </a:extLst>
          </p:cNvPr>
          <p:cNvPicPr preferRelativeResize="0"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011275" y="640080"/>
            <a:ext cx="6146380" cy="5577840"/>
          </a:xfrm>
          <a:prstGeom prst="rect">
            <a:avLst/>
          </a:prstGeom>
          <a:solidFill>
            <a:srgbClr val="FBE4D4">
              <a:alpha val="81960"/>
            </a:srgbClr>
          </a:solidFill>
        </p:spPr>
      </p:pic>
      <p:sp>
        <p:nvSpPr>
          <p:cNvPr id="29" name="Freeform 6">
            <a:extLst>
              <a:ext uri="{FF2B5EF4-FFF2-40B4-BE49-F238E27FC236}">
                <a16:creationId xmlns:a16="http://schemas.microsoft.com/office/drawing/2014/main" id="{325322DD-3792-4947-A96A-1B6D9D786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983434" y="640080"/>
            <a:ext cx="2296028" cy="3674981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ABD8FF-7881-634B-B099-1C0A1317A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9425" y="1175657"/>
            <a:ext cx="3176246" cy="206423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cap="all" dirty="0"/>
              <a:t>Testing is one more layer of protection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662CC7-A406-FC4E-BDC7-54F2E12A5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8A7A6979-0714-4377-B894-6BE4C2D6E202}" type="slidenum">
              <a:rPr lang="en-US" smtClean="0"/>
              <a:pPr defTabSz="914400"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8876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4B13A-A8BE-5047-824A-5E5FC9588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4181" y="685800"/>
            <a:ext cx="6562905" cy="148590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4100" dirty="0"/>
              <a:t>Testing is Just One Piece of the COVID-19 Safety Puzzle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205BC3-0B06-4EA6-9066-1A0BEC22C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Content Placeholder 5" descr="Puzzle pieces outline">
            <a:extLst>
              <a:ext uri="{FF2B5EF4-FFF2-40B4-BE49-F238E27FC236}">
                <a16:creationId xmlns:a16="http://schemas.microsoft.com/office/drawing/2014/main" id="{3244356A-E169-4742-9159-A59A80121B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562" y="1462103"/>
            <a:ext cx="3613752" cy="36137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8B0EB0-7E43-8145-BF42-0CBB712CCEA0}"/>
              </a:ext>
            </a:extLst>
          </p:cNvPr>
          <p:cNvSpPr txBox="1"/>
          <p:nvPr/>
        </p:nvSpPr>
        <p:spPr>
          <a:xfrm>
            <a:off x="4954181" y="1959429"/>
            <a:ext cx="6562905" cy="390797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84048" indent="-384048" defTabSz="91440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</a:pPr>
            <a:r>
              <a:rPr lang="en-US" sz="3200" b="1" dirty="0">
                <a:solidFill>
                  <a:schemeClr val="tx2"/>
                </a:solidFill>
              </a:rPr>
              <a:t>We will continue to: </a:t>
            </a:r>
            <a:br>
              <a:rPr lang="en-US" sz="3200" b="1" dirty="0">
                <a:solidFill>
                  <a:schemeClr val="tx2"/>
                </a:solidFill>
              </a:rPr>
            </a:br>
            <a:endParaRPr lang="en-US" sz="3200" b="1" dirty="0">
              <a:solidFill>
                <a:schemeClr val="tx2"/>
              </a:solidFill>
            </a:endParaRPr>
          </a:p>
          <a:p>
            <a:pPr marL="384048" indent="-384048" defTabSz="91440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  <a:buChar char="•"/>
            </a:pPr>
            <a:r>
              <a:rPr lang="en-US" sz="3200" b="1" dirty="0">
                <a:solidFill>
                  <a:schemeClr val="tx2"/>
                </a:solidFill>
              </a:rPr>
              <a:t>Require masks to be worn at all times (</a:t>
            </a:r>
            <a:r>
              <a:rPr lang="en-US" sz="3200" b="1" dirty="0">
                <a:solidFill>
                  <a:schemeClr val="tx2"/>
                </a:solidFill>
                <a:highlight>
                  <a:srgbClr val="FFFF00"/>
                </a:highlight>
              </a:rPr>
              <a:t>except lunch and masks breaks</a:t>
            </a:r>
            <a:r>
              <a:rPr lang="en-US" sz="3200" b="1" dirty="0">
                <a:solidFill>
                  <a:schemeClr val="tx2"/>
                </a:solidFill>
              </a:rPr>
              <a:t>)</a:t>
            </a:r>
          </a:p>
          <a:p>
            <a:pPr marL="384048" indent="-384048" defTabSz="91440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  <a:buChar char="•"/>
            </a:pPr>
            <a:r>
              <a:rPr lang="en-US" sz="3200" b="1" dirty="0">
                <a:solidFill>
                  <a:schemeClr val="tx2"/>
                </a:solidFill>
              </a:rPr>
              <a:t>Maintain [</a:t>
            </a:r>
            <a:r>
              <a:rPr lang="en-US" sz="3200" b="1" dirty="0">
                <a:solidFill>
                  <a:schemeClr val="tx2"/>
                </a:solidFill>
                <a:highlight>
                  <a:srgbClr val="FFFF00"/>
                </a:highlight>
              </a:rPr>
              <a:t>INSERT</a:t>
            </a:r>
            <a:r>
              <a:rPr lang="en-US" sz="3200" b="1" dirty="0">
                <a:solidFill>
                  <a:schemeClr val="tx2"/>
                </a:solidFill>
              </a:rPr>
              <a:t>] ft of distance between students</a:t>
            </a:r>
          </a:p>
          <a:p>
            <a:pPr marL="384048" indent="-384048" defTabSz="91440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  <a:buChar char="•"/>
            </a:pPr>
            <a:r>
              <a:rPr lang="en-US" sz="3200" b="1" dirty="0">
                <a:solidFill>
                  <a:schemeClr val="tx2"/>
                </a:solidFill>
              </a:rPr>
              <a:t>Ensure high quality ventilation </a:t>
            </a:r>
          </a:p>
          <a:p>
            <a:pPr marL="384048" indent="-384048" defTabSz="91440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  <a:buChar char="•"/>
            </a:pPr>
            <a:r>
              <a:rPr lang="en-US" sz="3200" b="1" dirty="0">
                <a:solidFill>
                  <a:schemeClr val="tx2"/>
                </a:solidFill>
              </a:rPr>
              <a:t>Require regular handwashing </a:t>
            </a:r>
          </a:p>
          <a:p>
            <a:pPr marL="384048" indent="-384048" defTabSz="91440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  <a:buChar char="•"/>
            </a:pPr>
            <a:r>
              <a:rPr lang="en-US" sz="3200" b="1" dirty="0">
                <a:solidFill>
                  <a:schemeClr val="tx2"/>
                </a:solidFill>
              </a:rPr>
              <a:t>Contact trace any positive case </a:t>
            </a:r>
          </a:p>
          <a:p>
            <a:pPr marL="384048" indent="-384048" defTabSz="91440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  <a:buChar char="•"/>
            </a:pP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435C5B-1258-AF4F-8F25-4EE97D4A1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72736" y="6453386"/>
            <a:ext cx="1596292" cy="404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8A7A6979-0714-4377-B894-6BE4C2D6E202}" type="slidenum">
              <a:rPr lang="en-US" smtClean="0"/>
              <a:pPr defTabSz="914400">
                <a:spcAft>
                  <a:spcPts val="60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817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52FEF-26A0-894F-B6A8-2DD64B989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Pooled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84869-DA25-DC44-AD4A-728E75F4A2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Increases safety: primary benefit is to identify cases, including asymptomatic cases </a:t>
            </a:r>
            <a:endParaRPr lang="en-US" dirty="0"/>
          </a:p>
          <a:p>
            <a:pPr fontAlgn="base"/>
            <a:r>
              <a:rPr lang="en-US" dirty="0"/>
              <a:t>Builds confidence and trust in safety of school buildings, staff, and students.</a:t>
            </a:r>
          </a:p>
          <a:p>
            <a:pPr fontAlgn="base"/>
            <a:r>
              <a:rPr lang="en-US" dirty="0"/>
              <a:t>Understand Coronavirus incidence in schools/town on an ongoing basis </a:t>
            </a:r>
          </a:p>
          <a:p>
            <a:pPr fontAlgn="base"/>
            <a:r>
              <a:rPr lang="en-US" dirty="0"/>
              <a:t>Encourage importance of safety measures among families out of school</a:t>
            </a:r>
          </a:p>
          <a:p>
            <a:pPr fontAlgn="base"/>
            <a:r>
              <a:rPr lang="en-US" dirty="0"/>
              <a:t>Prepare for and perhaps accelerate return to in person schooling, enhancing the education of our kids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68B94C-AAFD-CC43-9A4C-48262D2B5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644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BC7EA-446B-0141-9139-490AA0203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is Voluntary &amp; Free to Families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29EC3-ADF0-7D4D-A560-12A00CD194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Massachusetts Department of Elementary and Secondary education is paying for districts to launch testing for the first six weeks</a:t>
            </a:r>
          </a:p>
          <a:p>
            <a:r>
              <a:rPr lang="en-US" sz="2400" dirty="0"/>
              <a:t>After the first 6 weeks, we will be </a:t>
            </a:r>
            <a:r>
              <a:rPr lang="en-US" sz="2400" dirty="0">
                <a:highlight>
                  <a:srgbClr val="FFFF00"/>
                </a:highlight>
              </a:rPr>
              <a:t>using other federal relief funds/fundraising </a:t>
            </a:r>
            <a:r>
              <a:rPr lang="en-US" sz="2400">
                <a:highlight>
                  <a:srgbClr val="FFFF00"/>
                </a:highlight>
              </a:rPr>
              <a:t>from ____</a:t>
            </a:r>
            <a:r>
              <a:rPr lang="en-US" sz="2400"/>
              <a:t> </a:t>
            </a:r>
            <a:r>
              <a:rPr lang="en-US" sz="2400" dirty="0"/>
              <a:t>to pay for testing until it is no longer needed.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b="1" dirty="0"/>
              <a:t>COVID-19 testing works best when more students sign up!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026718-03EB-6846-934B-766ECA891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014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A6EC888-B85F-410F-B430-06583E94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85DA84-CB73-4E5E-9864-2460CE2805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D49185E-361A-421B-8F2D-11C7FFC686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4B85BAA-C37F-44B4-B427-B4F10EBB4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-4668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C4EE06-D7B4-4FAC-A561-38A1C3802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018D83B-903C-4782-B1BB-A45164A71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785589A-A5AC-409A-B2A2-24D871B4C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867" y="158782"/>
            <a:ext cx="11870265" cy="65378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Diagram&#10;&#10;Description automatically generated">
            <a:extLst>
              <a:ext uri="{FF2B5EF4-FFF2-40B4-BE49-F238E27FC236}">
                <a16:creationId xmlns:a16="http://schemas.microsoft.com/office/drawing/2014/main" id="{8340DDAD-3410-BF4E-A04D-31F7EDB760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6328" y="480515"/>
            <a:ext cx="9739342" cy="589230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7123A2-74B5-4948-B47E-9575F3593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72736" y="6330118"/>
            <a:ext cx="1596292" cy="404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A7A6979-0714-4377-B894-6BE4C2D6E202}" type="slidenum">
              <a:rPr lang="en-US">
                <a:solidFill>
                  <a:srgbClr val="000000"/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727821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</TotalTime>
  <Words>686</Words>
  <Application>Microsoft Macintosh PowerPoint</Application>
  <PresentationFormat>Widescreen</PresentationFormat>
  <Paragraphs>87</Paragraphs>
  <Slides>18</Slides>
  <Notes>7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Franklin Gothic Book</vt:lpstr>
      <vt:lpstr>Crop</vt:lpstr>
      <vt:lpstr>Introducing covid-19 pooled testing in school</vt:lpstr>
      <vt:lpstr>Tonight’s Objectives</vt:lpstr>
      <vt:lpstr>Why pooled testing in schools</vt:lpstr>
      <vt:lpstr>How Pooled Testing works in Schools</vt:lpstr>
      <vt:lpstr>Testing is one more layer of protection</vt:lpstr>
      <vt:lpstr>Testing is Just One Piece of the COVID-19 Safety Puzzle </vt:lpstr>
      <vt:lpstr>Why Pooled Testing</vt:lpstr>
      <vt:lpstr>Testing is Voluntary &amp; Free to Families</vt:lpstr>
      <vt:lpstr>PowerPoint Presentation</vt:lpstr>
      <vt:lpstr>PowerPoint Presentation</vt:lpstr>
      <vt:lpstr>PowerPoint Presentation</vt:lpstr>
      <vt:lpstr>It’s Painless, &amp; Most Students Can Self-Swab</vt:lpstr>
      <vt:lpstr>How covid-19 testing in [insert school district] works</vt:lpstr>
      <vt:lpstr>First, Sign the Consent Form to Opt your Student in to Testing</vt:lpstr>
      <vt:lpstr>Once Testing Starts: </vt:lpstr>
      <vt:lpstr>Follow-Up Testing</vt:lpstr>
      <vt:lpstr>Our Weekly Testing Schedule 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Please add your affiliation to your zoom name</dc:title>
  <dc:creator>Melea Atkins</dc:creator>
  <cp:lastModifiedBy>Melea Atkins</cp:lastModifiedBy>
  <cp:revision>41</cp:revision>
  <cp:lastPrinted>2020-12-22T01:05:37Z</cp:lastPrinted>
  <dcterms:created xsi:type="dcterms:W3CDTF">2020-12-21T17:10:31Z</dcterms:created>
  <dcterms:modified xsi:type="dcterms:W3CDTF">2021-03-26T03:42:41Z</dcterms:modified>
</cp:coreProperties>
</file>